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7" r:id="rId3"/>
    <p:sldId id="258" r:id="rId4"/>
    <p:sldId id="291" r:id="rId5"/>
    <p:sldId id="259" r:id="rId6"/>
    <p:sldId id="292" r:id="rId7"/>
    <p:sldId id="293" r:id="rId8"/>
    <p:sldId id="260" r:id="rId9"/>
    <p:sldId id="294" r:id="rId10"/>
    <p:sldId id="295" r:id="rId11"/>
    <p:sldId id="296" r:id="rId12"/>
    <p:sldId id="297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6" r:id="rId38"/>
    <p:sldId id="285" r:id="rId39"/>
    <p:sldId id="287" r:id="rId40"/>
    <p:sldId id="288" r:id="rId41"/>
    <p:sldId id="289" r:id="rId42"/>
    <p:sldId id="290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262626"/>
    <a:srgbClr val="000000"/>
    <a:srgbClr val="336699"/>
    <a:srgbClr val="2B3A42"/>
    <a:srgbClr val="66A2D8"/>
    <a:srgbClr val="337EC3"/>
    <a:srgbClr val="2B6CA7"/>
    <a:srgbClr val="1F4E79"/>
    <a:srgbClr val="E77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29"/>
    <p:restoredTop sz="97498" autoAdjust="0"/>
  </p:normalViewPr>
  <p:slideViewPr>
    <p:cSldViewPr snapToGrid="0" snapToObjects="1">
      <p:cViewPr>
        <p:scale>
          <a:sx n="66" d="100"/>
          <a:sy n="66" d="100"/>
        </p:scale>
        <p:origin x="2310" y="22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190B4-57D5-44C9-A572-B1DF109CE818}" type="datetimeFigureOut">
              <a:rPr lang="nl-BE" smtClean="0"/>
              <a:t>11/10/2018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46D09-24E4-434C-A438-26C0B099FEB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2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46D09-24E4-434C-A438-26C0B099FEBE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843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cap="all" baseline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cap="all" baseline="0">
                <a:solidFill>
                  <a:schemeClr val="bg1"/>
                </a:solidFill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7" y="1957076"/>
            <a:ext cx="6855937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176283" y="146762"/>
            <a:ext cx="11779156" cy="624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" panose="020B0502040204020203" pitchFamily="34" charset="0"/>
                <a:ea typeface="Verdana" charset="0"/>
                <a:cs typeface="Segoe UI" panose="020B0502040204020203" pitchFamily="34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176284" y="944137"/>
            <a:ext cx="11779156" cy="5232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8068822" y="-26760"/>
            <a:ext cx="4123178" cy="6879686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22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-168" r="30329" b="973"/>
          <a:stretch/>
        </p:blipFill>
        <p:spPr>
          <a:xfrm>
            <a:off x="7967242" y="-145765"/>
            <a:ext cx="4591289" cy="72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12A8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@kevinderudder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7" y="1957076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781293" y="6496050"/>
            <a:ext cx="1410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rgbClr val="5D7291"/>
                </a:solidFill>
              </a:rPr>
              <a:t>@kevinderudder</a:t>
            </a:r>
          </a:p>
        </p:txBody>
      </p:sp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7" r:id="rId3"/>
    <p:sldLayoutId id="2147483664" r:id="rId4"/>
    <p:sldLayoutId id="2147483668" r:id="rId5"/>
    <p:sldLayoutId id="2147483669" r:id="rId6"/>
    <p:sldLayoutId id="2147483660" r:id="rId7"/>
    <p:sldLayoutId id="2147483661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mediaqueri.e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CSS3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56B740-E4E7-4F0B-BBC7-14F9426E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3102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AEF353-46CD-4320-B6BE-7AEBC195028A}"/>
              </a:ext>
            </a:extLst>
          </p:cNvPr>
          <p:cNvSpPr/>
          <p:nvPr/>
        </p:nvSpPr>
        <p:spPr>
          <a:xfrm>
            <a:off x="4476600" y="5903649"/>
            <a:ext cx="3346881" cy="954351"/>
          </a:xfrm>
          <a:prstGeom prst="rect">
            <a:avLst/>
          </a:prstGeom>
          <a:noFill/>
          <a:ln w="38100">
            <a:solidFill>
              <a:srgbClr val="EA5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E750087-5834-4578-82D3-AB7BBC42A609}"/>
              </a:ext>
            </a:extLst>
          </p:cNvPr>
          <p:cNvCxnSpPr/>
          <p:nvPr/>
        </p:nvCxnSpPr>
        <p:spPr>
          <a:xfrm>
            <a:off x="5174554" y="991761"/>
            <a:ext cx="2547046" cy="0"/>
          </a:xfrm>
          <a:prstGeom prst="line">
            <a:avLst/>
          </a:prstGeom>
          <a:ln w="76200">
            <a:solidFill>
              <a:srgbClr val="EA5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5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AD40D3-18AE-41AF-887B-8A9C033C51A2}"/>
              </a:ext>
            </a:extLst>
          </p:cNvPr>
          <p:cNvSpPr/>
          <p:nvPr/>
        </p:nvSpPr>
        <p:spPr>
          <a:xfrm>
            <a:off x="1571844" y="3136612"/>
            <a:ext cx="9048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a-ET" sz="3200" dirty="0"/>
              <a:t>https://www.w3.org/Style/CSS/current-work.en.html</a:t>
            </a:r>
          </a:p>
        </p:txBody>
      </p:sp>
    </p:spTree>
    <p:extLst>
      <p:ext uri="{BB962C8B-B14F-4D97-AF65-F5344CB8AC3E}">
        <p14:creationId xmlns:p14="http://schemas.microsoft.com/office/powerpoint/2010/main" val="67160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DB632D-B8B1-42B4-B0BD-8E6BDA3F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145"/>
            <a:ext cx="12705261" cy="64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Box-shadow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675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Box shadow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As the title says, adds shadow to an element</a:t>
            </a:r>
          </a:p>
          <a:p>
            <a:pPr lvl="1"/>
            <a:r>
              <a:rPr lang="nl-BE" dirty="0" smtClean="0"/>
              <a:t>Use text-shadow for text elements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57" y="2465147"/>
            <a:ext cx="4872988" cy="24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1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19275" y="3167062"/>
            <a:ext cx="8553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280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box-shadow: 10px 10px 20px 1px #793b1c;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638550" y="2624137"/>
            <a:ext cx="1343025" cy="419100"/>
          </a:xfrm>
          <a:prstGeom prst="wedgeRectCallout">
            <a:avLst>
              <a:gd name="adj1" fmla="val 20310"/>
              <a:gd name="adj2" fmla="val 80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H-shadow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676775" y="3814762"/>
            <a:ext cx="1343025" cy="419100"/>
          </a:xfrm>
          <a:prstGeom prst="wedgeRectCallout">
            <a:avLst>
              <a:gd name="adj1" fmla="val 19601"/>
              <a:gd name="adj2" fmla="val -828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V-shadow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5676900" y="2624137"/>
            <a:ext cx="1343025" cy="419100"/>
          </a:xfrm>
          <a:prstGeom prst="wedgeRectCallout">
            <a:avLst>
              <a:gd name="adj1" fmla="val 20310"/>
              <a:gd name="adj2" fmla="val 80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Blur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534150" y="3814762"/>
            <a:ext cx="1343025" cy="419100"/>
          </a:xfrm>
          <a:prstGeom prst="wedgeRectCallout">
            <a:avLst>
              <a:gd name="adj1" fmla="val 19601"/>
              <a:gd name="adj2" fmla="val -828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Spread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858125" y="2624137"/>
            <a:ext cx="1343025" cy="419100"/>
          </a:xfrm>
          <a:prstGeom prst="wedgeRectCallout">
            <a:avLst>
              <a:gd name="adj1" fmla="val 20310"/>
              <a:gd name="adj2" fmla="val 80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18946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Gradients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864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Gradients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Color-transition</a:t>
            </a:r>
          </a:p>
          <a:p>
            <a:pPr lvl="1"/>
            <a:r>
              <a:rPr lang="nl-BE" dirty="0" smtClean="0"/>
              <a:t>Without the use of images</a:t>
            </a:r>
          </a:p>
          <a:p>
            <a:pPr lvl="1"/>
            <a:r>
              <a:rPr lang="nl-BE" dirty="0" smtClean="0"/>
              <a:t>No extre HTTP requests</a:t>
            </a:r>
          </a:p>
          <a:p>
            <a:pPr lvl="1"/>
            <a:endParaRPr lang="nl-BE" dirty="0"/>
          </a:p>
          <a:p>
            <a:r>
              <a:rPr lang="nl-BE" dirty="0" smtClean="0"/>
              <a:t>Used for UI effects</a:t>
            </a:r>
          </a:p>
          <a:p>
            <a:pPr lvl="1"/>
            <a:r>
              <a:rPr lang="nl-BE" dirty="0" smtClean="0"/>
              <a:t>Round buttons</a:t>
            </a:r>
          </a:p>
          <a:p>
            <a:endParaRPr lang="nl-BE" dirty="0"/>
          </a:p>
          <a:p>
            <a:r>
              <a:rPr lang="nl-BE" dirty="0" smtClean="0"/>
              <a:t>2 gradients available</a:t>
            </a:r>
          </a:p>
          <a:p>
            <a:pPr lvl="1"/>
            <a:r>
              <a:rPr lang="nl-BE" dirty="0" smtClean="0"/>
              <a:t>Linear-gradient</a:t>
            </a:r>
          </a:p>
          <a:p>
            <a:pPr lvl="1"/>
            <a:r>
              <a:rPr lang="nl-BE" dirty="0" smtClean="0"/>
              <a:t>Radial-gradient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1632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81212" y="3235325"/>
            <a:ext cx="8029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prstClr val="white"/>
                </a:solidFill>
                <a:latin typeface="Consolas" panose="020B0609020204030204" pitchFamily="49" charset="0"/>
              </a:rPr>
              <a:t>background</a:t>
            </a:r>
            <a:r>
              <a:rPr lang="en-US" sz="2000" smtClean="0">
                <a:solidFill>
                  <a:prstClr val="white"/>
                </a:solidFill>
                <a:latin typeface="Consolas" panose="020B0609020204030204" pitchFamily="49" charset="0"/>
              </a:rPr>
              <a:t>: linear-gradient(top, black 0%, white 100%);</a:t>
            </a:r>
            <a:endParaRPr lang="nl-BE" sz="2000" smtClean="0">
              <a:solidFill>
                <a:prstClr val="white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253037" y="2671762"/>
            <a:ext cx="1343025" cy="419100"/>
          </a:xfrm>
          <a:prstGeom prst="wedgeRectCallout">
            <a:avLst>
              <a:gd name="adj1" fmla="val 20310"/>
              <a:gd name="adj2" fmla="val 80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Direction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396037" y="3781425"/>
            <a:ext cx="1343025" cy="419100"/>
          </a:xfrm>
          <a:prstGeom prst="wedgeRectCallout">
            <a:avLst>
              <a:gd name="adj1" fmla="val 19601"/>
              <a:gd name="adj2" fmla="val -828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Color Stop 1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977187" y="2657475"/>
            <a:ext cx="1343025" cy="419100"/>
          </a:xfrm>
          <a:prstGeom prst="wedgeRectCallout">
            <a:avLst>
              <a:gd name="adj1" fmla="val 20310"/>
              <a:gd name="adj2" fmla="val 80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BE" dirty="0">
                <a:solidFill>
                  <a:prstClr val="white"/>
                </a:solidFill>
              </a:rPr>
              <a:t>Color Stop 2</a:t>
            </a:r>
          </a:p>
        </p:txBody>
      </p:sp>
    </p:spTree>
    <p:extLst>
      <p:ext uri="{BB962C8B-B14F-4D97-AF65-F5344CB8AC3E}">
        <p14:creationId xmlns:p14="http://schemas.microsoft.com/office/powerpoint/2010/main" val="146171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Border-radius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936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1232" y="2098903"/>
            <a:ext cx="1095925" cy="624338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nl-BE" cap="all" dirty="0" smtClean="0">
                <a:solidFill>
                  <a:schemeClr val="bg1"/>
                </a:solidFill>
              </a:rPr>
              <a:t>Goal</a:t>
            </a:r>
            <a:endParaRPr lang="nl-BE" cap="all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1232" y="2723241"/>
            <a:ext cx="7566299" cy="1073506"/>
          </a:xfrm>
        </p:spPr>
        <p:txBody>
          <a:bodyPr/>
          <a:lstStyle/>
          <a:p>
            <a:pPr marL="0" indent="0">
              <a:buNone/>
            </a:pPr>
            <a:r>
              <a:rPr lang="nl-BE" dirty="0" smtClean="0"/>
              <a:t>Build better layouts with CSS3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199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69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 bwMode="auto">
          <a:xfrm rot="13998751">
            <a:off x="4145928" y="510766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 rot="20091169">
            <a:off x="9813017" y="47773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 rot="8241266">
            <a:off x="315913" y="5400201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2966095">
            <a:off x="82818" y="2096369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2966095">
            <a:off x="733694" y="736571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659398">
            <a:off x="8772753" y="3061525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8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How we did it in the past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54629" y="1600245"/>
            <a:ext cx="9144000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("/upperRightRoundCorner.png")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no-repeat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100%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79" y="2219401"/>
            <a:ext cx="84963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20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26431" y="2715504"/>
            <a:ext cx="833913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Extra http requests </a:t>
            </a:r>
            <a:r>
              <a:rPr kumimoji="0" lang="nl-B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</a:rPr>
              <a:t>needed to download images</a:t>
            </a:r>
            <a:endParaRPr kumimoji="0" lang="nl-BE" sz="2800" b="0" i="0" u="none" strike="noStrike" kern="120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3134362" y="1593419"/>
            <a:ext cx="2327275" cy="640515"/>
          </a:xfrm>
          <a:prstGeom prst="wedgeRectCallout">
            <a:avLst>
              <a:gd name="adj1" fmla="val -32682"/>
              <a:gd name="adj2" fmla="val 87924"/>
            </a:avLst>
          </a:prstGeom>
          <a:solidFill>
            <a:srgbClr val="FF0000"/>
          </a:solidFill>
          <a:ln w="9525" algn="ctr">
            <a:solidFill>
              <a:srgbClr val="FF6F0D"/>
            </a:solidFill>
            <a:round/>
            <a:headEnd/>
            <a:tailEnd/>
          </a:ln>
        </p:spPr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Avoid at all time</a:t>
            </a:r>
            <a:endParaRPr kumimoji="0" lang="nl-BE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1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-8731"/>
            <a:ext cx="97821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 bwMode="auto">
          <a:xfrm rot="17014580">
            <a:off x="1804987" y="13517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 rot="8241266">
            <a:off x="4989513" y="35202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7" name="Right Arrow 6"/>
          <p:cNvSpPr/>
          <p:nvPr/>
        </p:nvSpPr>
        <p:spPr bwMode="auto">
          <a:xfrm rot="8241266">
            <a:off x="9151938" y="87550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 rot="3127285">
            <a:off x="5159375" y="8818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 rot="2149528">
            <a:off x="8532813" y="136763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8938762">
            <a:off x="9469438" y="2341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7682850">
            <a:off x="10239375" y="81200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8630092">
            <a:off x="3798887" y="1547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8241266">
            <a:off x="7048500" y="3547269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4909195">
            <a:off x="4762500" y="43489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4909195">
            <a:off x="5556250" y="45489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18153908">
            <a:off x="6697662" y="4493420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9086367">
            <a:off x="8531225" y="37107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4909195">
            <a:off x="9061450" y="55014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8280923">
            <a:off x="10136187" y="5487195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18295061">
            <a:off x="10131425" y="37520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4909195">
            <a:off x="9043987" y="18597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162863">
            <a:off x="8940800" y="2623345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4909195">
            <a:off x="9151937" y="3601245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18634926">
            <a:off x="10050462" y="3283745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14909195">
            <a:off x="10437812" y="3452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4909195">
            <a:off x="2106612" y="1013620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8241266">
            <a:off x="9151938" y="4856957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3781490">
            <a:off x="10169525" y="4752182"/>
            <a:ext cx="657225" cy="4953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80000" tIns="180000" rIns="180000" bIns="180000" anchor="ctr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Border-radius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3456529" y="1432910"/>
            <a:ext cx="5278942" cy="163121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.rounded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nl-B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-webkit-border-radius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-moz-border-radius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border-radius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55" y="3605815"/>
            <a:ext cx="2962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823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Border-radius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38" y="1200944"/>
            <a:ext cx="29527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64111" y="2079757"/>
            <a:ext cx="427552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border-top-left-radius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0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7965738" y="1239044"/>
            <a:ext cx="0" cy="61118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H="1">
            <a:off x="7346613" y="1850231"/>
            <a:ext cx="611188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53051" y="1343819"/>
            <a:ext cx="412750" cy="3397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9488" y="1939131"/>
            <a:ext cx="412750" cy="3381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80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38" y="3666331"/>
            <a:ext cx="29432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64111" y="4462358"/>
            <a:ext cx="498085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border-top-left-radius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60px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0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7975263" y="3733006"/>
            <a:ext cx="0" cy="40640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H="1">
            <a:off x="7372013" y="4129881"/>
            <a:ext cx="604838" cy="1905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08613" y="3782219"/>
            <a:ext cx="412750" cy="3381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5051" y="4223544"/>
            <a:ext cx="412750" cy="3397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06463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Border-radius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70" y="1611586"/>
            <a:ext cx="29337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9229" y="2303220"/>
            <a:ext cx="498085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border-radius</a:t>
            </a:r>
            <a:r>
              <a:rPr lang="sv-S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sv-S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5px</a:t>
            </a:r>
            <a:r>
              <a:rPr lang="sv-S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30px</a:t>
            </a:r>
            <a:r>
              <a:rPr lang="sv-S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50px</a:t>
            </a:r>
            <a:r>
              <a:rPr lang="sv-S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80px</a:t>
            </a:r>
            <a:r>
              <a:rPr lang="sv-S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61495" y="1676674"/>
            <a:ext cx="414338" cy="3381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l-BE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95058" y="1676674"/>
            <a:ext cx="412750" cy="3381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95058" y="2991124"/>
            <a:ext cx="412750" cy="3381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3083" y="2991124"/>
            <a:ext cx="412750" cy="3381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sz="1600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4191" y="5098421"/>
            <a:ext cx="7958579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l-BE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border-radius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80px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906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Transformations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190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Transformations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4 transformations available</a:t>
            </a:r>
          </a:p>
          <a:p>
            <a:pPr lvl="1"/>
            <a:r>
              <a:rPr lang="nl-BE" dirty="0" smtClean="0"/>
              <a:t>Rotate</a:t>
            </a:r>
          </a:p>
          <a:p>
            <a:pPr lvl="1"/>
            <a:r>
              <a:rPr lang="nl-BE" dirty="0" smtClean="0"/>
              <a:t>Translate</a:t>
            </a:r>
          </a:p>
          <a:p>
            <a:pPr lvl="1"/>
            <a:r>
              <a:rPr lang="nl-BE" dirty="0" smtClean="0"/>
              <a:t>Skew</a:t>
            </a:r>
          </a:p>
          <a:p>
            <a:pPr lvl="1"/>
            <a:r>
              <a:rPr lang="nl-BE" dirty="0" smtClean="0"/>
              <a:t>Scale</a:t>
            </a:r>
          </a:p>
          <a:p>
            <a:pPr lvl="1"/>
            <a:endParaRPr lang="nl-BE" dirty="0"/>
          </a:p>
          <a:p>
            <a:r>
              <a:rPr lang="nl-BE" dirty="0" smtClean="0"/>
              <a:t>Can be combined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319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Rotate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3334611" y="2126970"/>
            <a:ext cx="6480720" cy="1791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moz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rotate(-25deg)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ms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rotate(-25deg)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-o-transform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rotate(-25deg)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</a:t>
            </a:r>
            <a:r>
              <a:rPr lang="en-US" sz="2400" dirty="0" err="1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webkit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-transform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rotate(-25deg)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41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Agenda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New Features</a:t>
            </a:r>
            <a:endParaRPr lang="nl-BE" dirty="0"/>
          </a:p>
          <a:p>
            <a:pPr lvl="1"/>
            <a:r>
              <a:rPr lang="nl-BE" dirty="0"/>
              <a:t>Box-shadow</a:t>
            </a:r>
          </a:p>
          <a:p>
            <a:pPr lvl="1"/>
            <a:r>
              <a:rPr lang="nl-BE" smtClean="0"/>
              <a:t>Gradients</a:t>
            </a:r>
            <a:endParaRPr lang="nl-BE" dirty="0"/>
          </a:p>
          <a:p>
            <a:pPr lvl="1"/>
            <a:r>
              <a:rPr lang="nl-BE" dirty="0"/>
              <a:t>Borders, Border-Radius</a:t>
            </a:r>
          </a:p>
          <a:p>
            <a:pPr lvl="1"/>
            <a:r>
              <a:rPr lang="nl-BE" dirty="0"/>
              <a:t>Transformaties</a:t>
            </a:r>
          </a:p>
          <a:p>
            <a:pPr lvl="1"/>
            <a:r>
              <a:rPr lang="nl-BE" dirty="0"/>
              <a:t>Media </a:t>
            </a:r>
            <a:r>
              <a:rPr lang="nl-BE" dirty="0" smtClean="0"/>
              <a:t>Queries</a:t>
            </a:r>
          </a:p>
          <a:p>
            <a:pPr lvl="1"/>
            <a:endParaRPr lang="nl-BE" dirty="0"/>
          </a:p>
          <a:p>
            <a:r>
              <a:rPr lang="nl-BE" dirty="0" smtClean="0"/>
              <a:t>Flexbox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615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Translate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2475801" y="1792514"/>
            <a:ext cx="7704856" cy="32316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translateX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translateY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}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translate(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translateX,translateY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/>
                <a:ea typeface="Times New Roman"/>
              </a:rPr>
              <a:t>}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35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Skew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3293221" y="1970139"/>
            <a:ext cx="6534472" cy="291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skewX</a:t>
            </a:r>
            <a:r>
              <a:rPr lang="en-US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skewY</a:t>
            </a:r>
            <a:r>
              <a:rPr lang="en-US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}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skew(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skewX,skewY</a:t>
            </a:r>
            <a:r>
              <a:rPr lang="en-US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  <a:ea typeface="Times New Roman"/>
              </a:rPr>
              <a:t>}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91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Scale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2855640" y="1484237"/>
            <a:ext cx="6480720" cy="3889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scaleX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scaleY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(value)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}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800000"/>
                </a:solidFill>
                <a:latin typeface="Consolas"/>
                <a:ea typeface="Times New Roman"/>
                <a:cs typeface="Times New Roman"/>
              </a:rPr>
              <a:t>.element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{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    </a:t>
            </a:r>
            <a:r>
              <a:rPr lang="en-US" sz="2400" dirty="0">
                <a:solidFill>
                  <a:srgbClr val="FF0000"/>
                </a:solidFill>
                <a:latin typeface="Consolas"/>
                <a:ea typeface="Times New Roman"/>
                <a:cs typeface="Times New Roman"/>
              </a:rPr>
              <a:t>transform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: 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scale(</a:t>
            </a:r>
            <a:r>
              <a:rPr lang="en-US" sz="2400" dirty="0" err="1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scaleX,scaleY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Times New Roman"/>
                <a:cs typeface="Times New Roman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;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/>
                <a:ea typeface="Times New Roman"/>
                <a:cs typeface="Times New Roman"/>
              </a:rPr>
              <a:t>}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05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Media Queries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6656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1"/>
          <a:stretch/>
        </p:blipFill>
        <p:spPr bwMode="auto">
          <a:xfrm>
            <a:off x="2952750" y="128082"/>
            <a:ext cx="6286500" cy="660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26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/>
        </p:nvSpPr>
        <p:spPr>
          <a:xfrm>
            <a:off x="1872343" y="3104356"/>
            <a:ext cx="91440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6600" dirty="0" smtClean="0">
                <a:solidFill>
                  <a:schemeClr val="bg1"/>
                </a:solidFill>
              </a:rPr>
              <a:t>Responsive???</a:t>
            </a:r>
            <a:endParaRPr lang="nl-B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02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42"/>
            <a:ext cx="11126453" cy="77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" y="730367"/>
            <a:ext cx="11074501" cy="134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D:\Presentations\MediaQueries\Pictures\1225168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57" y="2290849"/>
            <a:ext cx="6192688" cy="4128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670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42"/>
            <a:ext cx="11126453" cy="77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" y="730367"/>
            <a:ext cx="11074501" cy="134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05" y="2543109"/>
            <a:ext cx="4535190" cy="3623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405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gkbhitech.com/images/dom_transitio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824397"/>
            <a:ext cx="5184576" cy="513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02" y="1844824"/>
            <a:ext cx="8747681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3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0581D5-0361-4D36-BC8C-7FDFFF53D3A6}"/>
              </a:ext>
            </a:extLst>
          </p:cNvPr>
          <p:cNvSpPr txBox="1"/>
          <p:nvPr/>
        </p:nvSpPr>
        <p:spPr>
          <a:xfrm>
            <a:off x="5925259" y="3004116"/>
            <a:ext cx="393056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  <a:latin typeface="+mj-lt"/>
              </a:rPr>
              <a:t>3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1267-2302-4C7E-B0E8-E6FF77663008}"/>
              </a:ext>
            </a:extLst>
          </p:cNvPr>
          <p:cNvSpPr txBox="1"/>
          <p:nvPr/>
        </p:nvSpPr>
        <p:spPr>
          <a:xfrm>
            <a:off x="4644665" y="3004116"/>
            <a:ext cx="393056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 smtClean="0">
                <a:solidFill>
                  <a:schemeClr val="bg1"/>
                </a:solidFill>
                <a:latin typeface="+mj-lt"/>
              </a:rPr>
              <a:t>5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B86487E7-EE07-4397-B4E3-6A8B4F932458}"/>
              </a:ext>
            </a:extLst>
          </p:cNvPr>
          <p:cNvSpPr>
            <a:spLocks noGrp="1"/>
          </p:cNvSpPr>
          <p:nvPr/>
        </p:nvSpPr>
        <p:spPr>
          <a:xfrm>
            <a:off x="921516" y="2561492"/>
            <a:ext cx="1101718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/>
              <a:t>Like HTML     , CSS     is a family of modules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2588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07658" y="3076218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@media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all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and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max-width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: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640px)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+mn-ea"/>
                <a:cs typeface="+mn-cs"/>
              </a:rPr>
              <a:t>}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4770533" y="163605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 QUERY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106237" y="1879290"/>
            <a:ext cx="302433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" name="Straight Connector 13"/>
          <p:cNvCxnSpPr/>
          <p:nvPr/>
        </p:nvCxnSpPr>
        <p:spPr>
          <a:xfrm>
            <a:off x="2113893" y="1879290"/>
            <a:ext cx="0" cy="33283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Straight Connector 14"/>
          <p:cNvCxnSpPr/>
          <p:nvPr/>
        </p:nvCxnSpPr>
        <p:spPr>
          <a:xfrm flipH="1">
            <a:off x="7218805" y="1879290"/>
            <a:ext cx="302433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10243141" y="1861290"/>
            <a:ext cx="0" cy="33283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" name="TextBox 24"/>
          <p:cNvSpPr txBox="1"/>
          <p:nvPr/>
        </p:nvSpPr>
        <p:spPr>
          <a:xfrm>
            <a:off x="2394269" y="2326521"/>
            <a:ext cx="2880320" cy="46166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25"/>
          <p:cNvSpPr txBox="1"/>
          <p:nvPr/>
        </p:nvSpPr>
        <p:spPr>
          <a:xfrm>
            <a:off x="6210693" y="2333681"/>
            <a:ext cx="3167765" cy="46166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 of Expression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6026115" y="3962607"/>
            <a:ext cx="1562574" cy="504056"/>
          </a:xfrm>
          <a:prstGeom prst="wedgeRectCallout">
            <a:avLst>
              <a:gd name="adj1" fmla="val 22000"/>
              <a:gd name="adj2" fmla="val -79352"/>
            </a:avLst>
          </a:prstGeom>
          <a:solidFill>
            <a:sysClr val="windowText" lastClr="0000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8377025" y="3992273"/>
            <a:ext cx="1562574" cy="504056"/>
          </a:xfrm>
          <a:prstGeom prst="wedgeRectCallout">
            <a:avLst>
              <a:gd name="adj1" fmla="val -22586"/>
              <a:gd name="adj2" fmla="val -79352"/>
            </a:avLst>
          </a:prstGeom>
          <a:solidFill>
            <a:sysClr val="windowText" lastClr="0000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0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 ways</a:t>
            </a:r>
            <a:endParaRPr lang="nl-B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88" y="1566211"/>
            <a:ext cx="8031142" cy="100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3210322"/>
            <a:ext cx="5926323" cy="129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96" y="5148970"/>
            <a:ext cx="8136903" cy="6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8"/>
          <p:cNvSpPr txBox="1"/>
          <p:nvPr/>
        </p:nvSpPr>
        <p:spPr>
          <a:xfrm>
            <a:off x="1595500" y="169258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1.</a:t>
            </a:r>
            <a:endParaRPr lang="nl-BE" sz="2800" b="1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595500" y="3617638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2.</a:t>
            </a:r>
            <a:endParaRPr lang="nl-BE" sz="2800" b="1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595500" y="5220978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3.</a:t>
            </a:r>
            <a:endParaRPr lang="nl-BE" sz="2800" b="1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87588" y="2844714"/>
            <a:ext cx="784887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4F81BD">
                    <a:tint val="66000"/>
                    <a:satMod val="160000"/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10"/>
          <p:cNvCxnSpPr/>
          <p:nvPr/>
        </p:nvCxnSpPr>
        <p:spPr>
          <a:xfrm>
            <a:off x="2459596" y="4788930"/>
            <a:ext cx="7848872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4F81BD">
                    <a:tint val="66000"/>
                    <a:satMod val="160000"/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607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CSS3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Flexbox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1157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Flexbox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Flexbox Layout (Flexible Box) module aims at providing a more </a:t>
            </a:r>
            <a:r>
              <a:rPr lang="en-US" b="1" u="sng" dirty="0"/>
              <a:t>efficient way to lay out</a:t>
            </a:r>
            <a:r>
              <a:rPr lang="en-US" dirty="0"/>
              <a:t>, align and  distribute space among items in a container, even  when their size is unknown and/or </a:t>
            </a:r>
            <a:r>
              <a:rPr lang="en-US" dirty="0" smtClean="0"/>
              <a:t>dynamic</a:t>
            </a:r>
          </a:p>
          <a:p>
            <a:endParaRPr lang="en-US" dirty="0"/>
          </a:p>
          <a:p>
            <a:r>
              <a:rPr lang="en-US" dirty="0" smtClean="0"/>
              <a:t>Parent container with </a:t>
            </a:r>
            <a:r>
              <a:rPr lang="en-US" dirty="0" err="1" smtClean="0"/>
              <a:t>childs</a:t>
            </a:r>
            <a:r>
              <a:rPr lang="en-US" dirty="0" smtClean="0"/>
              <a:t> or flex-items</a:t>
            </a:r>
            <a:endParaRPr lang="en-US" dirty="0"/>
          </a:p>
          <a:p>
            <a:endParaRPr lang="nl-BE" dirty="0"/>
          </a:p>
        </p:txBody>
      </p:sp>
      <p:sp>
        <p:nvSpPr>
          <p:cNvPr id="6" name="object 5"/>
          <p:cNvSpPr/>
          <p:nvPr/>
        </p:nvSpPr>
        <p:spPr>
          <a:xfrm>
            <a:off x="3027690" y="4010791"/>
            <a:ext cx="5615720" cy="2616398"/>
          </a:xfrm>
          <a:custGeom>
            <a:avLst/>
            <a:gdLst/>
            <a:ahLst/>
            <a:cxnLst/>
            <a:rect l="l" t="t" r="r" b="b"/>
            <a:pathLst>
              <a:path w="6578600" h="3721100">
                <a:moveTo>
                  <a:pt x="0" y="0"/>
                </a:moveTo>
                <a:lnTo>
                  <a:pt x="6578595" y="0"/>
                </a:lnTo>
                <a:lnTo>
                  <a:pt x="6578595" y="3721100"/>
                </a:lnTo>
                <a:lnTo>
                  <a:pt x="0" y="3721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3027690" y="3448002"/>
            <a:ext cx="1996768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4198"/>
              </a:lnSpc>
            </a:pPr>
            <a:r>
              <a:rPr lang="fr-FR" sz="3516" dirty="0" smtClean="0">
                <a:latin typeface="Ubuntu" charset="0"/>
                <a:ea typeface="Ubuntu" charset="0"/>
                <a:cs typeface="Ubuntu" charset="0"/>
              </a:rPr>
              <a:t>parent</a:t>
            </a:r>
            <a:endParaRPr sz="3516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4620" y="4238990"/>
            <a:ext cx="2520000" cy="108249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446" rIns="0" bIns="0" rtlCol="0" anchor="ctr" anchorCtr="0">
            <a:noAutofit/>
          </a:bodyPr>
          <a:lstStyle/>
          <a:p>
            <a:pPr marL="370569"/>
            <a:r>
              <a:rPr sz="3516">
                <a:latin typeface="Ubuntu" charset="0"/>
                <a:ea typeface="Ubuntu" charset="0"/>
                <a:cs typeface="Ubuntu" charset="0"/>
              </a:rPr>
              <a:t>flex-item</a:t>
            </a:r>
            <a:endParaRPr sz="3516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929015" y="4236494"/>
            <a:ext cx="2520000" cy="108249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446" rIns="0" bIns="0" rtlCol="0" anchor="ctr" anchorCtr="0">
            <a:noAutofit/>
          </a:bodyPr>
          <a:lstStyle/>
          <a:p>
            <a:pPr marL="370569"/>
            <a:r>
              <a:rPr sz="3516">
                <a:latin typeface="Ubuntu" charset="0"/>
                <a:ea typeface="Ubuntu" charset="0"/>
                <a:cs typeface="Ubuntu" charset="0"/>
              </a:rPr>
              <a:t>flex-item</a:t>
            </a:r>
            <a:endParaRPr sz="3516" dirty="0"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764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Properties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display</a:t>
            </a:r>
          </a:p>
          <a:p>
            <a:r>
              <a:rPr lang="nl-NL" dirty="0"/>
              <a:t>flex-direction</a:t>
            </a:r>
          </a:p>
          <a:p>
            <a:r>
              <a:rPr lang="nl-NL" dirty="0"/>
              <a:t>flex-wrap</a:t>
            </a:r>
          </a:p>
          <a:p>
            <a:r>
              <a:rPr lang="nl-NL" dirty="0"/>
              <a:t>justify-content</a:t>
            </a:r>
          </a:p>
          <a:p>
            <a:r>
              <a:rPr lang="nl-NL" dirty="0"/>
              <a:t>align-items</a:t>
            </a:r>
          </a:p>
          <a:p>
            <a:r>
              <a:rPr lang="nl-NL" dirty="0"/>
              <a:t>align-content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467101" y="1679676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flex-flow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2879273" y="1565729"/>
            <a:ext cx="355256" cy="753836"/>
          </a:xfrm>
          <a:prstGeom prst="rightBrace">
            <a:avLst>
              <a:gd name="adj1" fmla="val 32681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71355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Flex-direction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525484" y="1769291"/>
            <a:ext cx="8708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nl-NL" sz="2800" dirty="0" smtClean="0">
                <a:latin typeface="Courier New" charset="0"/>
                <a:ea typeface="Courier New" charset="0"/>
                <a:cs typeface="Courier New" charset="0"/>
              </a:rPr>
              <a:t>lex-direction:	row </a:t>
            </a:r>
            <a:r>
              <a:rPr lang="nl-NL" sz="2800" dirty="0">
                <a:latin typeface="Courier New" charset="0"/>
                <a:ea typeface="Courier New" charset="0"/>
                <a:cs typeface="Courier New" charset="0"/>
              </a:rPr>
              <a:t>| </a:t>
            </a:r>
          </a:p>
          <a:p>
            <a:r>
              <a:rPr lang="nl-NL" sz="2800" dirty="0">
                <a:latin typeface="Courier New" charset="0"/>
                <a:ea typeface="Courier New" charset="0"/>
                <a:cs typeface="Courier New" charset="0"/>
              </a:rPr>
              <a:t>				row-reverse | </a:t>
            </a:r>
          </a:p>
          <a:p>
            <a:r>
              <a:rPr lang="nl-NL" sz="2800" dirty="0">
                <a:latin typeface="Courier New" charset="0"/>
                <a:ea typeface="Courier New" charset="0"/>
                <a:cs typeface="Courier New" charset="0"/>
              </a:rPr>
              <a:t>				column | </a:t>
            </a:r>
          </a:p>
          <a:p>
            <a:r>
              <a:rPr lang="nl-NL" sz="2800" dirty="0">
                <a:latin typeface="Courier New" charset="0"/>
                <a:ea typeface="Courier New" charset="0"/>
                <a:cs typeface="Courier New" charset="0"/>
              </a:rPr>
              <a:t>				column-reverse;</a:t>
            </a:r>
            <a:endParaRPr lang="nl-NL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03750" y="4127555"/>
            <a:ext cx="5644375" cy="15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Flex-wrap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Flex items will, by default, try to fit onto one line</a:t>
            </a:r>
          </a:p>
          <a:p>
            <a:endParaRPr lang="nl-BE" dirty="0" smtClean="0"/>
          </a:p>
          <a:p>
            <a:r>
              <a:rPr lang="nl-BE" dirty="0" smtClean="0"/>
              <a:t>Change this behavior by using the flex-wrap property</a:t>
            </a:r>
          </a:p>
          <a:p>
            <a:pPr lvl="1"/>
            <a:r>
              <a:rPr lang="nl-BE" dirty="0" smtClean="0"/>
              <a:t>Ideal for responsive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1452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Justify Content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Defines the alignment alond the main axis</a:t>
            </a:r>
          </a:p>
          <a:p>
            <a:endParaRPr lang="nl-BE" dirty="0"/>
          </a:p>
          <a:p>
            <a:r>
              <a:rPr lang="en-US" dirty="0" smtClean="0"/>
              <a:t>Helps </a:t>
            </a:r>
            <a:r>
              <a:rPr lang="en-US" dirty="0"/>
              <a:t>distribute extra free space left over when either all the flex items on a line are inflexible, or are flexible but have reached their maximum size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It also exerts some control over the alignment of items when they overflow the line.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99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Justify Content</a:t>
            </a:r>
            <a:endParaRPr lang="nl-BE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8128" y="1085395"/>
            <a:ext cx="4395465" cy="51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5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Align items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the </a:t>
            </a:r>
            <a:r>
              <a:rPr lang="en-US" dirty="0"/>
              <a:t>alignment along the cross axis.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distribute extra free space left over when either all the flex items on a line are inflexible, or are flexible but have reached their maximum size.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Exerts </a:t>
            </a:r>
            <a:r>
              <a:rPr lang="en-US" dirty="0"/>
              <a:t>some control over the alignment of items when they overflow the line.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1190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0933" y="1015542"/>
            <a:ext cx="2232248" cy="1152128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Borders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69205" y="1015542"/>
            <a:ext cx="2232248" cy="1152128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Backgrounds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17477" y="1015542"/>
            <a:ext cx="2232248" cy="1152128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0933" y="2383694"/>
            <a:ext cx="2232248" cy="1152128"/>
          </a:xfrm>
          <a:prstGeom prst="rect">
            <a:avLst/>
          </a:prstGeom>
          <a:solidFill>
            <a:srgbClr val="1F497D">
              <a:lumMod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Text-effects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2762" y="2383694"/>
            <a:ext cx="2232248" cy="1152128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Box-</a:t>
            </a: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sizing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24591" y="2375791"/>
            <a:ext cx="2232248" cy="115212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Selectors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0933" y="3751846"/>
            <a:ext cx="2232248" cy="1152128"/>
          </a:xfrm>
          <a:prstGeom prst="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Transitions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9205" y="3751846"/>
            <a:ext cx="2232248" cy="1152128"/>
          </a:xfrm>
          <a:prstGeom prst="rect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 </a:t>
            </a: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Queries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4591" y="3736040"/>
            <a:ext cx="2232248" cy="1152128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Multi-column </a:t>
            </a: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layout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27947" y="5167408"/>
            <a:ext cx="2232248" cy="1152128"/>
          </a:xfrm>
          <a:prstGeom prst="rect">
            <a:avLst/>
          </a:prstGeom>
          <a:solidFill>
            <a:srgbClr val="4BACC6">
              <a:lumMod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Border-radius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69205" y="5167408"/>
            <a:ext cx="2232248" cy="1152128"/>
          </a:xfrm>
          <a:prstGeom prst="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Box-</a:t>
            </a:r>
            <a:r>
              <a:rPr kumimoji="0" lang="nl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shadow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10463" y="5164740"/>
            <a:ext cx="2232248" cy="1152128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274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Align items</a:t>
            </a:r>
            <a:endParaRPr lang="nl-BE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8128" y="1012824"/>
            <a:ext cx="4395466" cy="51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0581D5-0361-4D36-BC8C-7FDFFF53D3A6}"/>
              </a:ext>
            </a:extLst>
          </p:cNvPr>
          <p:cNvSpPr txBox="1"/>
          <p:nvPr/>
        </p:nvSpPr>
        <p:spPr>
          <a:xfrm>
            <a:off x="5925259" y="3004116"/>
            <a:ext cx="393056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  <a:latin typeface="+mj-lt"/>
              </a:rPr>
              <a:t>3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1267-2302-4C7E-B0E8-E6FF77663008}"/>
              </a:ext>
            </a:extLst>
          </p:cNvPr>
          <p:cNvSpPr txBox="1"/>
          <p:nvPr/>
        </p:nvSpPr>
        <p:spPr>
          <a:xfrm>
            <a:off x="4644665" y="3004116"/>
            <a:ext cx="393056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 smtClean="0">
                <a:solidFill>
                  <a:schemeClr val="bg1"/>
                </a:solidFill>
                <a:latin typeface="+mj-lt"/>
              </a:rPr>
              <a:t>5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B86487E7-EE07-4397-B4E3-6A8B4F932458}"/>
              </a:ext>
            </a:extLst>
          </p:cNvPr>
          <p:cNvSpPr>
            <a:spLocks noGrp="1"/>
          </p:cNvSpPr>
          <p:nvPr/>
        </p:nvSpPr>
        <p:spPr>
          <a:xfrm>
            <a:off x="921516" y="2561492"/>
            <a:ext cx="1101718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/>
              <a:t>Like HTML     , CSS     is a family of modules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345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0581D5-0361-4D36-BC8C-7FDFFF53D3A6}"/>
              </a:ext>
            </a:extLst>
          </p:cNvPr>
          <p:cNvSpPr txBox="1"/>
          <p:nvPr/>
        </p:nvSpPr>
        <p:spPr>
          <a:xfrm>
            <a:off x="5925259" y="3004116"/>
            <a:ext cx="370614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3200" dirty="0" smtClean="0">
                <a:solidFill>
                  <a:schemeClr val="bg1"/>
                </a:solidFill>
                <a:latin typeface="+mj-lt"/>
              </a:rPr>
              <a:t> 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81267-2302-4C7E-B0E8-E6FF77663008}"/>
              </a:ext>
            </a:extLst>
          </p:cNvPr>
          <p:cNvSpPr txBox="1"/>
          <p:nvPr/>
        </p:nvSpPr>
        <p:spPr>
          <a:xfrm>
            <a:off x="4644665" y="3004116"/>
            <a:ext cx="370614" cy="584775"/>
          </a:xfrm>
          <a:prstGeom prst="rect">
            <a:avLst/>
          </a:prstGeom>
          <a:solidFill>
            <a:srgbClr val="EA5D00"/>
          </a:solidFill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3200" dirty="0" smtClean="0">
                <a:solidFill>
                  <a:schemeClr val="bg1"/>
                </a:solidFill>
                <a:latin typeface="+mj-lt"/>
              </a:rPr>
              <a:t> </a:t>
            </a:r>
            <a:endParaRPr lang="aa-E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B86487E7-EE07-4397-B4E3-6A8B4F932458}"/>
              </a:ext>
            </a:extLst>
          </p:cNvPr>
          <p:cNvSpPr>
            <a:spLocks noGrp="1"/>
          </p:cNvSpPr>
          <p:nvPr/>
        </p:nvSpPr>
        <p:spPr>
          <a:xfrm>
            <a:off x="921516" y="2561492"/>
            <a:ext cx="1101718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/>
              <a:t>Like HTML     , CSS     is a family of modules</a:t>
            </a:r>
            <a:endParaRPr lang="nl-BE" dirty="0"/>
          </a:p>
        </p:txBody>
      </p:sp>
      <p:sp>
        <p:nvSpPr>
          <p:cNvPr id="8" name="Speech Bubble: Rectangle 1">
            <a:extLst>
              <a:ext uri="{FF2B5EF4-FFF2-40B4-BE49-F238E27FC236}">
                <a16:creationId xmlns:a16="http://schemas.microsoft.com/office/drawing/2014/main" xmlns="" id="{B4711DDC-F0EC-457D-BF40-8301AD14E8E8}"/>
              </a:ext>
            </a:extLst>
          </p:cNvPr>
          <p:cNvSpPr/>
          <p:nvPr/>
        </p:nvSpPr>
        <p:spPr>
          <a:xfrm>
            <a:off x="5658788" y="1647092"/>
            <a:ext cx="2620133" cy="914400"/>
          </a:xfrm>
          <a:prstGeom prst="wedgeRectCallout">
            <a:avLst>
              <a:gd name="adj1" fmla="val -33370"/>
              <a:gd name="adj2" fmla="val 76092"/>
            </a:avLst>
          </a:prstGeom>
          <a:solidFill>
            <a:srgbClr val="EA5D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/>
              <a:t>Versions aren’t used</a:t>
            </a:r>
            <a:endParaRPr lang="aa-ET" sz="2000" dirty="0"/>
          </a:p>
        </p:txBody>
      </p:sp>
    </p:spTree>
    <p:extLst>
      <p:ext uri="{BB962C8B-B14F-4D97-AF65-F5344CB8AC3E}">
        <p14:creationId xmlns:p14="http://schemas.microsoft.com/office/powerpoint/2010/main" val="392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6" t="6337" r="14915" b="3108"/>
          <a:stretch/>
        </p:blipFill>
        <p:spPr bwMode="auto">
          <a:xfrm>
            <a:off x="1367392" y="-13692"/>
            <a:ext cx="9457215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22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56B740-E4E7-4F0B-BBC7-14F9426E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310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80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490</Words>
  <Application>Microsoft Office PowerPoint</Application>
  <PresentationFormat>Widescreen</PresentationFormat>
  <Paragraphs>191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Courier New</vt:lpstr>
      <vt:lpstr>Segoe UI</vt:lpstr>
      <vt:lpstr>Times New Roman</vt:lpstr>
      <vt:lpstr>Ubuntu</vt:lpstr>
      <vt:lpstr>Verdana</vt:lpstr>
      <vt:lpstr>1_Office-thema</vt:lpstr>
      <vt:lpstr>CSS3</vt:lpstr>
      <vt:lpstr>Goal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CSS3</vt:lpstr>
      <vt:lpstr>Box shadow</vt:lpstr>
      <vt:lpstr>PowerPoint Presentation</vt:lpstr>
      <vt:lpstr>CSS3</vt:lpstr>
      <vt:lpstr>Gradients</vt:lpstr>
      <vt:lpstr>PowerPoint Presentation</vt:lpstr>
      <vt:lpstr>CSS3</vt:lpstr>
      <vt:lpstr>PowerPoint Presentation</vt:lpstr>
      <vt:lpstr>How we did it in the past</vt:lpstr>
      <vt:lpstr>PowerPoint Presentation</vt:lpstr>
      <vt:lpstr>PowerPoint Presentation</vt:lpstr>
      <vt:lpstr>Border-radius</vt:lpstr>
      <vt:lpstr>Border-radius</vt:lpstr>
      <vt:lpstr>Border-radius</vt:lpstr>
      <vt:lpstr>CSS3</vt:lpstr>
      <vt:lpstr>Transformations</vt:lpstr>
      <vt:lpstr>Rotate</vt:lpstr>
      <vt:lpstr>Translate</vt:lpstr>
      <vt:lpstr>Skew</vt:lpstr>
      <vt:lpstr>Scale</vt:lpstr>
      <vt:lpstr>CSS3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ways</vt:lpstr>
      <vt:lpstr>CSS3</vt:lpstr>
      <vt:lpstr>Flexbox</vt:lpstr>
      <vt:lpstr>Properties</vt:lpstr>
      <vt:lpstr>Flex-direction</vt:lpstr>
      <vt:lpstr>Flex-wrap</vt:lpstr>
      <vt:lpstr>Justify Content</vt:lpstr>
      <vt:lpstr>Justify Content</vt:lpstr>
      <vt:lpstr>Align items</vt:lpstr>
      <vt:lpstr>Align items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Kevin DeRudder</cp:lastModifiedBy>
  <cp:revision>228</cp:revision>
  <dcterms:created xsi:type="dcterms:W3CDTF">2016-09-12T12:38:38Z</dcterms:created>
  <dcterms:modified xsi:type="dcterms:W3CDTF">2018-10-11T12:01:39Z</dcterms:modified>
</cp:coreProperties>
</file>